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71" r:id="rId14"/>
    <p:sldId id="284" r:id="rId15"/>
    <p:sldId id="285" r:id="rId16"/>
    <p:sldId id="289" r:id="rId17"/>
    <p:sldId id="290" r:id="rId18"/>
    <p:sldId id="281" r:id="rId19"/>
    <p:sldId id="280" r:id="rId20"/>
    <p:sldId id="288" r:id="rId21"/>
    <p:sldId id="286" r:id="rId22"/>
    <p:sldId id="287" r:id="rId23"/>
    <p:sldId id="272" r:id="rId24"/>
    <p:sldId id="274" r:id="rId25"/>
    <p:sldId id="275" r:id="rId26"/>
  </p:sldIdLst>
  <p:sldSz cx="9144000" cy="5143500" type="screen16x9"/>
  <p:notesSz cx="6858000" cy="9144000"/>
  <p:embeddedFontLst>
    <p:embeddedFont>
      <p:font typeface="Lato" panose="020B0604020202020204" charset="0"/>
      <p:regular r:id="rId28"/>
      <p:bold r:id="rId29"/>
      <p:italic r:id="rId30"/>
      <p:boldItalic r:id="rId31"/>
    </p:embeddedFont>
    <p:embeddedFont>
      <p:font typeface="Playfair Display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53796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704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7b6f7a08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7b6f7a08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975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7b73b7a2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7b73b7a2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472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7b6f7a08d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7b6f7a08d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36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7bd8bd47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7bd8bd47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703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55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7b73b7a2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7b73b7a2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113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7b6f7a08d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7b6f7a08d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733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7b6f7a08d_2_1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7b6f7a08d_2_1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632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7b6f7a08d_2_1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7b6f7a08d_2_1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942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5e2c724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5e2c724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135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5e2c7247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5e2c7247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980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7b6f7a08d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7b6f7a08d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426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5e2c7247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5e2c7247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046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0f79d4e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0f79d4e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666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7b73b7a2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7b73b7a2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6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7b6f7a08d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7b6f7a08d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446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pr/opencv/tree/master/samples/python2/dat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Optical_character_recognition" TargetMode="External"/><Relationship Id="rId4" Type="http://schemas.openxmlformats.org/officeDocument/2006/relationships/hyperlink" Target="https://dzone.com/articles/prerequisites-for-building-an-ocr-scanner-from-scr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mag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Optical Character Recognition</a:t>
            </a:r>
            <a:endParaRPr sz="40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-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461200" y="1103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/>
              <a:t>First the testing image sample is converted to grayscale image.</a:t>
            </a:r>
            <a:endParaRPr sz="1600" dirty="0"/>
          </a:p>
          <a:p>
            <a:pPr marL="45720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/>
              <a:t>Using Thresholding function, the grayscale image is converted to B&amp;W image.</a:t>
            </a:r>
            <a:endParaRPr sz="1600" dirty="0"/>
          </a:p>
          <a:p>
            <a:pPr marL="457200" lvl="0" indent="-3302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 dirty="0"/>
              <a:t>Using K-nearest Neighbor Algorithm, the testing </a:t>
            </a:r>
            <a:r>
              <a:rPr lang="en" sz="1600" dirty="0" smtClean="0"/>
              <a:t>image’s distance is calculated in trained model and nearest digit is assigned to the test image.</a:t>
            </a:r>
            <a:endParaRPr sz="1600" dirty="0"/>
          </a:p>
        </p:txBody>
      </p:sp>
      <p:sp>
        <p:nvSpPr>
          <p:cNvPr id="144" name="Google Shape;144;p25"/>
          <p:cNvSpPr txBox="1"/>
          <p:nvPr/>
        </p:nvSpPr>
        <p:spPr>
          <a:xfrm>
            <a:off x="412325" y="362650"/>
            <a:ext cx="6540900" cy="8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Testing</a:t>
            </a:r>
            <a:endParaRPr sz="2800"/>
          </a:p>
        </p:txBody>
      </p:sp>
      <p:sp>
        <p:nvSpPr>
          <p:cNvPr id="145" name="Google Shape;145;p2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Results</a:t>
            </a: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Training : 50%  &amp; Testing : 50%</a:t>
            </a:r>
            <a:endParaRPr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K = 3, Accuracy: 91.64%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K = 4, Accuracy: 91.92%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K = 5, Accuracy: 91.75%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K = 6, Accuracy: 91.56%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Reversed training &amp; testing for the above case:</a:t>
            </a:r>
            <a:endParaRPr b="1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K = 3, Accuracy: 92.16%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K = 4, Accuracy: 92.2%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K = 5, Accuracy: 91.96%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K = 6, Accuracy: 92.12%</a:t>
            </a:r>
            <a:endParaRPr sz="1600"/>
          </a:p>
        </p:txBody>
      </p:sp>
      <p:sp>
        <p:nvSpPr>
          <p:cNvPr id="152" name="Google Shape;152;p2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Results</a:t>
            </a:r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/>
              <a:t>Training : 80%  &amp; Testing : 20%</a:t>
            </a:r>
            <a:endParaRPr b="1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K = 3, Accuracy: </a:t>
            </a:r>
            <a:r>
              <a:rPr lang="en" sz="1600" dirty="0" smtClean="0"/>
              <a:t>93.10</a:t>
            </a:r>
            <a:r>
              <a:rPr lang="en" sz="1600" dirty="0"/>
              <a:t>%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K = 4, Accuracy: 94.00%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K = 5, Accuracy: </a:t>
            </a:r>
            <a:r>
              <a:rPr lang="en" sz="1600" dirty="0" smtClean="0"/>
              <a:t>93.09</a:t>
            </a:r>
            <a:r>
              <a:rPr lang="en" sz="1600" dirty="0"/>
              <a:t>%</a:t>
            </a:r>
            <a:endParaRPr sz="1600" dirty="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dirty="0"/>
              <a:t>K = 6, Accuracy: </a:t>
            </a:r>
            <a:r>
              <a:rPr lang="en" sz="1600" dirty="0" smtClean="0"/>
              <a:t>93.20</a:t>
            </a:r>
            <a:r>
              <a:rPr lang="en" sz="1600" dirty="0"/>
              <a:t>%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 dirty="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sp>
        <p:nvSpPr>
          <p:cNvPr id="159" name="Google Shape;159;p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on images</a:t>
            </a:r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850" y="1853225"/>
            <a:ext cx="314350" cy="440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850" y="1243824"/>
            <a:ext cx="314350" cy="440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8080" y="2421484"/>
            <a:ext cx="314350" cy="35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8077" y="1856461"/>
            <a:ext cx="314350" cy="35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549" y="3074549"/>
            <a:ext cx="314350" cy="35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560" y="2462617"/>
            <a:ext cx="314350" cy="35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84802" y="3033410"/>
            <a:ext cx="314350" cy="352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11351" y="1332531"/>
            <a:ext cx="314350" cy="35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5575" y="3728192"/>
            <a:ext cx="314350" cy="35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21529" y="3687060"/>
            <a:ext cx="314350" cy="35206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/>
        </p:nvSpPr>
        <p:spPr>
          <a:xfrm>
            <a:off x="1200150" y="1243825"/>
            <a:ext cx="1007400" cy="30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0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1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2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3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4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5915025" y="1243825"/>
            <a:ext cx="1811100" cy="3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8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License Plate Recognition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License Plate Recognition Systems </a:t>
            </a:r>
            <a:r>
              <a:rPr lang="en-US" dirty="0" smtClean="0"/>
              <a:t>uses </a:t>
            </a:r>
            <a:r>
              <a:rPr lang="en-US" dirty="0"/>
              <a:t>the concept of optical character recognition to read the characters on a vehicle license plate. </a:t>
            </a:r>
            <a:endParaRPr lang="en-US" dirty="0" smtClean="0"/>
          </a:p>
          <a:p>
            <a:r>
              <a:rPr lang="en-US" dirty="0" smtClean="0"/>
              <a:t>LPR </a:t>
            </a:r>
            <a:r>
              <a:rPr lang="en-US" dirty="0"/>
              <a:t>takes the image of a vehicle as the input and outputs the characters written on its license plate.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750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 Plate </a:t>
            </a:r>
            <a:r>
              <a:rPr lang="en-US" dirty="0" smtClean="0"/>
              <a:t>Recognition Approach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License Plate </a:t>
            </a:r>
            <a:r>
              <a:rPr lang="en-US" dirty="0" smtClean="0"/>
              <a:t>Recognition has 3 major steps:</a:t>
            </a:r>
          </a:p>
          <a:p>
            <a:pPr lvl="1"/>
            <a:r>
              <a:rPr lang="en-US" dirty="0"/>
              <a:t>License Plate </a:t>
            </a:r>
            <a:r>
              <a:rPr lang="en-US" dirty="0" smtClean="0"/>
              <a:t>Detection</a:t>
            </a:r>
          </a:p>
          <a:p>
            <a:pPr lvl="1"/>
            <a:r>
              <a:rPr lang="en-US" dirty="0"/>
              <a:t>Character </a:t>
            </a:r>
            <a:r>
              <a:rPr lang="en-US" dirty="0" smtClean="0"/>
              <a:t>Segmentation</a:t>
            </a:r>
          </a:p>
          <a:p>
            <a:pPr lvl="1"/>
            <a:r>
              <a:rPr lang="en-US" dirty="0"/>
              <a:t>Character Recognition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844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Tesseract</a:t>
            </a:r>
            <a:r>
              <a:rPr lang="en-US" dirty="0" smtClean="0"/>
              <a:t> – Google OCR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Tesseract</a:t>
            </a:r>
            <a:r>
              <a:rPr lang="en-US" dirty="0"/>
              <a:t> is an OCR engine with support for </a:t>
            </a:r>
            <a:r>
              <a:rPr lang="en-US" dirty="0" err="1"/>
              <a:t>unicode</a:t>
            </a:r>
            <a:r>
              <a:rPr lang="en-US" dirty="0"/>
              <a:t> and the ability to recognize more than 100 </a:t>
            </a:r>
            <a:r>
              <a:rPr lang="en-US" dirty="0" smtClean="0"/>
              <a:t>languages</a:t>
            </a:r>
          </a:p>
          <a:p>
            <a:r>
              <a:rPr lang="en-US" dirty="0" smtClean="0"/>
              <a:t>Tesseract4 has two OCR engines- legacy </a:t>
            </a:r>
            <a:r>
              <a:rPr lang="en-US" dirty="0" err="1" smtClean="0"/>
              <a:t>Tesseract</a:t>
            </a:r>
            <a:r>
              <a:rPr lang="en-US" dirty="0" smtClean="0"/>
              <a:t> engine and </a:t>
            </a:r>
            <a:r>
              <a:rPr lang="en-US" smtClean="0"/>
              <a:t>LSTM engine </a:t>
            </a:r>
            <a:endParaRPr lang="en-US" dirty="0" smtClean="0"/>
          </a:p>
          <a:p>
            <a:r>
              <a:rPr lang="en-US" dirty="0"/>
              <a:t>All network layer types are derived from the Network base-class. The Plumbing sub-class is a base-class for layers that manipulate other layers in some way, e.g. by reshaping their input/output or </a:t>
            </a:r>
            <a:r>
              <a:rPr lang="en-US" dirty="0" err="1"/>
              <a:t>organising</a:t>
            </a:r>
            <a:r>
              <a:rPr lang="en-US" dirty="0"/>
              <a:t> a group of layers.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0927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new Layer Type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A </a:t>
            </a:r>
            <a:r>
              <a:rPr lang="en-US" dirty="0"/>
              <a:t>new layer class must derive from Network or Plumbing and implement at least the following virtual methods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/>
              <a:t>Forward </a:t>
            </a:r>
            <a:r>
              <a:rPr lang="en-US" dirty="0"/>
              <a:t>to run the layer in the forwards direction.</a:t>
            </a:r>
          </a:p>
          <a:p>
            <a:r>
              <a:rPr lang="en-US" dirty="0"/>
              <a:t>Backward to run the layer in the backwards direction during training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Layers that have weights must also implement Update to update the weights with a set of gradients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6978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5143500" y="1152525"/>
            <a:ext cx="4000500" cy="34163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6" name="Picture 5" descr="Inpu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48502"/>
            <a:ext cx="3354899" cy="2236599"/>
          </a:xfrm>
          <a:prstGeom prst="rect">
            <a:avLst/>
          </a:prstGeom>
        </p:spPr>
      </p:pic>
      <p:pic>
        <p:nvPicPr>
          <p:cNvPr id="7" name="Picture 6" descr="Detected_Pla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985" y="1414890"/>
            <a:ext cx="3405315" cy="22702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53793" y="3864850"/>
            <a:ext cx="2571320" cy="308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3666599" y="2440692"/>
            <a:ext cx="1744174" cy="268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33348" y="2831143"/>
            <a:ext cx="1601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License Plate Detection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41444" y="3819185"/>
            <a:ext cx="204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"/>
          </a:p>
        </p:txBody>
      </p:sp>
      <p:pic>
        <p:nvPicPr>
          <p:cNvPr id="5" name="Picture 4" descr="Cleaned Plat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137" y="1825209"/>
            <a:ext cx="3160238" cy="907395"/>
          </a:xfrm>
          <a:prstGeom prst="rect">
            <a:avLst/>
          </a:prstGeom>
        </p:spPr>
      </p:pic>
      <p:pic>
        <p:nvPicPr>
          <p:cNvPr id="6" name="Picture 5" descr="Morph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81917"/>
            <a:ext cx="3785912" cy="25239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40132" y="3128211"/>
            <a:ext cx="3650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Morphed Image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1700" y="4028860"/>
            <a:ext cx="84529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Morphing is an image processing technique used for the metamorphosis from one image to another. The idea is to get a sequence of intermediate images which when put together with the original images would represent the change from one image to the other.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409450" y="1323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Jinal Kothari : 16BCP021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Nihit Parikh : 16BCP027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Krina Savaliya : 16BCP045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Rajvi Abhangi : 16BCP071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aseline="30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aseline="300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925" y="1782125"/>
            <a:ext cx="3712100" cy="10658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78815" y="1980056"/>
            <a:ext cx="309383" cy="570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41931" y="1959430"/>
            <a:ext cx="309383" cy="570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53512" y="2029730"/>
            <a:ext cx="309383" cy="570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62895" y="2029730"/>
            <a:ext cx="309383" cy="570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78595" y="2029730"/>
            <a:ext cx="309383" cy="570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1728" y="2029730"/>
            <a:ext cx="309383" cy="570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262617" y="2050356"/>
            <a:ext cx="309383" cy="570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0" y="2050356"/>
            <a:ext cx="250567" cy="572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92006" y="2104730"/>
            <a:ext cx="309383" cy="570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97951" y="2117031"/>
            <a:ext cx="309383" cy="570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361287" y="3121335"/>
            <a:ext cx="5596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Characters are segmented and recognized using built in libraries which might consists of Deep Neural Networks for high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"/>
          </a:p>
        </p:txBody>
      </p:sp>
      <p:pic>
        <p:nvPicPr>
          <p:cNvPr id="5" name="Picture 4" descr="Inp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448502"/>
            <a:ext cx="3354899" cy="2236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3793" y="3864850"/>
            <a:ext cx="2571320" cy="308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95134" y="2055681"/>
            <a:ext cx="3595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OUTPUT-</a:t>
            </a:r>
          </a:p>
          <a:p>
            <a:r>
              <a:rPr lang="en-US" dirty="0" smtClean="0"/>
              <a:t>HR.26 BR 9044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4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0" y="1530915"/>
            <a:ext cx="2703232" cy="20274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61288" y="3763415"/>
            <a:ext cx="2571320" cy="308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95134" y="2055681"/>
            <a:ext cx="3595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OUTPUT-</a:t>
            </a:r>
          </a:p>
          <a:p>
            <a:r>
              <a:rPr lang="en-US" dirty="0" smtClean="0"/>
              <a:t>GL-A02/3985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7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smtClean="0"/>
              <a:t>OCR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An accuracy of  </a:t>
            </a:r>
            <a:r>
              <a:rPr lang="en-US" b="1" dirty="0"/>
              <a:t>94%</a:t>
            </a:r>
            <a:r>
              <a:rPr lang="en-US" dirty="0"/>
              <a:t> was noted for digit recognition using OCR (Training and testing set where from same database).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An accuracy of 60% was noted when images where given as input to OCR</a:t>
            </a:r>
            <a:r>
              <a:rPr lang="en-US" dirty="0" smtClean="0"/>
              <a:t>.</a:t>
            </a:r>
            <a:endParaRPr lang="en" dirty="0" smtClean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smtClean="0"/>
              <a:t>License Plate Recognition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 smtClean="0"/>
              <a:t>Most of the characters are recognized properly and some characters are not </a:t>
            </a:r>
            <a:r>
              <a:rPr lang="en-US" smtClean="0"/>
              <a:t>recognized properly.</a:t>
            </a:r>
            <a:endParaRPr lang="en-US" dirty="0" smtClean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dirty="0"/>
          </a:p>
        </p:txBody>
      </p:sp>
      <p:sp>
        <p:nvSpPr>
          <p:cNvPr id="184" name="Google Shape;184;p2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https://github.com/kipr/opencv/tree/master/samples/python2/data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https://dzone.com/articles/prerequisites-for-building-an-ocr-scanner-from-scr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https://en.wikipedia.org/wiki/Optical_character_recognition#Techniques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205" name="Google Shape;205;p3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11700" y="11410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Optical character recognition, as the name suggests is all about recognizing characters from the given image, document etc.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It can recognise all the alphabets(a-z) and numbers(0-9).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Formally, it can be defined as: “Optical character recognition or Optical character reader, often abbreviated as OCR, is the conversion of </a:t>
            </a:r>
            <a:r>
              <a:rPr lang="en">
                <a:uFill>
                  <a:noFill/>
                </a:uFill>
                <a:hlinkClick r:id="rId3"/>
              </a:rPr>
              <a:t>images</a:t>
            </a:r>
            <a:r>
              <a:rPr lang="en"/>
              <a:t> of typed, handwritten or printed text into machine-encoded text.”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It can be from a scanned document, a photo of a document, a scene-photo or from subtitle text superimposed on an image.</a:t>
            </a:r>
            <a:endParaRPr baseline="30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aseline="300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122175" y="1152475"/>
            <a:ext cx="871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Data entry for business documents, e.g. check, passport, invoice, bank statement and receipt</a:t>
            </a:r>
            <a:endParaRPr/>
          </a:p>
          <a:p>
            <a:pPr marL="6858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Automatic number plate recognition</a:t>
            </a:r>
            <a:endParaRPr/>
          </a:p>
          <a:p>
            <a:pPr marL="6858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In airports, for passport recognition and information extraction</a:t>
            </a:r>
            <a:endParaRPr/>
          </a:p>
          <a:p>
            <a:pPr marL="6858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Extracting business card information into a contact list</a:t>
            </a:r>
            <a:endParaRPr baseline="30000"/>
          </a:p>
          <a:p>
            <a:pPr marL="6858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More quickly make textual versions of printed documents, e.g. book scanning </a:t>
            </a:r>
            <a:endParaRPr/>
          </a:p>
          <a:p>
            <a:pPr marL="6858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Make electronic images of printed documents searchable, e.g. Google Books</a:t>
            </a:r>
            <a:endParaRPr/>
          </a:p>
          <a:p>
            <a:pPr marL="6858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Assistive technology for blind and visually impaired users</a:t>
            </a:r>
            <a:endParaRPr/>
          </a:p>
          <a:p>
            <a:pPr marL="0" lvl="0" indent="0" algn="l" rtl="0">
              <a:spcBef>
                <a:spcPts val="100"/>
              </a:spcBef>
              <a:spcAft>
                <a:spcPts val="1600"/>
              </a:spcAft>
              <a:buNone/>
            </a:pPr>
            <a:endParaRPr sz="1600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 Recognition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 X1,…,Xn ∈ {0,1} (Black vs. White pixels)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Y ∈ {0,1,2,3,...,9} (predict the digit depicted in the picture)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329" y="2019225"/>
            <a:ext cx="3531650" cy="26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2646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b="1"/>
              <a:t>Source:</a:t>
            </a:r>
            <a:r>
              <a:rPr lang="en"/>
              <a:t> https://github.com/kipr/opencv/tree/master/samples/python2/data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The Data set contains digits (0-9)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The images are 20 x 20 pixel black and white images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/>
              <a:t>There are total 500 image samples for each digit, where each sample represents a different way of writing the digit.</a:t>
            </a:r>
            <a:endParaRPr/>
          </a:p>
          <a:p>
            <a:pPr marL="457200" lvl="0" indent="0" algn="l" rtl="0">
              <a:spcBef>
                <a:spcPts val="2700"/>
              </a:spcBef>
              <a:spcAft>
                <a:spcPts val="27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75" y="185375"/>
            <a:ext cx="8701950" cy="47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As our dataset was already pre-processed, there is not much pre-processing required.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/>
              <a:t>Image Segmentation</a:t>
            </a:r>
            <a:r>
              <a:rPr lang="en"/>
              <a:t>:  we stripped the overall dataset into individual images of 20 x 20 pixels.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During the training phase: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The background was converted from Black to white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The part of the image that contains digit was converted from White to Black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Now this image in intermediate phase, is finally converted to </a:t>
            </a:r>
            <a:r>
              <a:rPr lang="en" sz="1600" b="1"/>
              <a:t>grayscale image </a:t>
            </a:r>
            <a:r>
              <a:rPr lang="en" sz="1600"/>
              <a:t>for training the dataset.</a:t>
            </a:r>
            <a:endParaRPr sz="16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During the training phase: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The background was converted from Black to white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The part of the image that contains digit was converted from White to Black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/>
              <a:t>Now this image in intermediate phase, is finally converted to </a:t>
            </a:r>
            <a:r>
              <a:rPr lang="en" sz="1600" b="1"/>
              <a:t>grayscale image </a:t>
            </a:r>
            <a:r>
              <a:rPr lang="en" sz="1600"/>
              <a:t>for training the dataset.</a:t>
            </a:r>
            <a:endParaRPr sz="16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K-fold Cross Validation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/>
              <a:t>Approach:</a:t>
            </a:r>
            <a:r>
              <a:rPr lang="en"/>
              <a:t> K-nearest Neighbor Algorithm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970</Words>
  <Application>Microsoft Office PowerPoint</Application>
  <PresentationFormat>On-screen Show (16:9)</PresentationFormat>
  <Paragraphs>170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Lato</vt:lpstr>
      <vt:lpstr>Playfair Display</vt:lpstr>
      <vt:lpstr>Times New Roman</vt:lpstr>
      <vt:lpstr>Coral</vt:lpstr>
      <vt:lpstr>Optical Character Recognition</vt:lpstr>
      <vt:lpstr>Team Members </vt:lpstr>
      <vt:lpstr>Introduction </vt:lpstr>
      <vt:lpstr>Scope</vt:lpstr>
      <vt:lpstr>Digit Recognition</vt:lpstr>
      <vt:lpstr>Dataset</vt:lpstr>
      <vt:lpstr>PowerPoint Presentation</vt:lpstr>
      <vt:lpstr>Data Pre-processing</vt:lpstr>
      <vt:lpstr>Training</vt:lpstr>
      <vt:lpstr>PowerPoint Presentation</vt:lpstr>
      <vt:lpstr>Initial Results</vt:lpstr>
      <vt:lpstr>Initial Results</vt:lpstr>
      <vt:lpstr>Testing on images</vt:lpstr>
      <vt:lpstr>License Plate Recognition</vt:lpstr>
      <vt:lpstr>License Plate Recognition Approach</vt:lpstr>
      <vt:lpstr>Tesseract – Google OCR</vt:lpstr>
      <vt:lpstr>Adding a new Layer Type </vt:lpstr>
      <vt:lpstr>Approach</vt:lpstr>
      <vt:lpstr>Approach</vt:lpstr>
      <vt:lpstr>Approach</vt:lpstr>
      <vt:lpstr>Testing</vt:lpstr>
      <vt:lpstr>Testing</vt:lpstr>
      <vt:lpstr>Conclusion</vt:lpstr>
      <vt:lpstr>References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Optical Character Recognition</dc:title>
  <dc:creator>krina savaliya</dc:creator>
  <cp:lastModifiedBy>MY PC</cp:lastModifiedBy>
  <cp:revision>16</cp:revision>
  <dcterms:modified xsi:type="dcterms:W3CDTF">2019-05-14T07:12:57Z</dcterms:modified>
</cp:coreProperties>
</file>